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1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1FCC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868ED8-E1E9-44D4-B6D3-1EB6788C3908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573D9-E48C-443A-8018-6F04DD3DE1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669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573D9-E48C-443A-8018-6F04DD3DE1F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468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6F00-A488-4096-90B4-D5F4A46C8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48C0-4E99-4444-BF9C-41BAB1523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95FB3-5E4B-4193-A097-830B0E128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66917-2ABA-45E0-86C1-75DE924E0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3B831-4534-4F39-9BE8-DF4766560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21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44C4C-7A11-4052-B2CC-38D439ED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7DBA5-1DC3-483F-A869-3E5D001B1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95B07-C839-4592-A6BF-2C075F88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A0CCD-D183-450E-9184-A61B0B4D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A6341-41B8-45E8-9FDF-598B62405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2809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6C3E5-3C28-4A05-BAB4-4C10C4C04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6BE749-EE65-48FB-9F35-07796C204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402CE-0D52-4AF1-BD1B-3C05D0BC3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287AD-5DAA-40AB-AED3-4050BED33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D47DC-B6B9-4F2B-92F0-235520B9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937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0C3B6-0A32-48C5-913E-F47412C32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99D44-5623-4D9B-8F63-527D4E54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22E2D-0916-4E4A-A4D1-694386521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1EFE1-1970-405E-BFD0-DFE7AB76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C7865-45EE-4AD2-9314-735DD8CD9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009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01401-77B2-4E3B-8A13-4422C92BD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D7A57-7D22-48B1-A82F-EB6363043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1ED78-EF88-4BC9-9C34-B50990DE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328D4-F4B7-49A9-8F77-84CA45C2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1DECC-520A-4727-95E3-4C110F56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32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E45E-06A2-4D28-8103-33F2530B8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C5B36-C0B8-43C8-9E66-40817B37F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C41DF0-48B8-4305-9D87-D701BB7A2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2A385-BBB0-4CBB-8C02-FF11B9157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DFC8A-1999-400E-B64D-ED82DF97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3A886-ADBC-418D-8157-F83923B9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39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0ABC0-6BFB-44AB-8B20-8297961B4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43F6A2-7D82-46BB-8E14-4CBD8AF2B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DF4469-4EED-45C5-89EC-55748F73F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241AE-4044-47C8-BC40-0BDB2AD02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58151B-A5D0-46B5-A595-6FF3745A4D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EC3002-A6BC-47C8-A077-4085D8800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13FE7C-6707-4501-A05B-15B4D4C5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27FAE8-E532-443B-BEBA-A19A42483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19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BB353-55FE-4F2A-9B18-1D682AAB2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8280D-1885-4650-AD84-B0CF144E3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1179B-EF5D-4999-9B64-BA0C5F867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730B23-9579-4DBD-AE34-73340A310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29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1E3C65-6B96-432D-AB27-AE845E95A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FB3AB8-E049-4248-B786-03F4336A9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B9CE8-0128-4208-AA9F-05FA64EF2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46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577A3-D553-43B6-AB2E-EB9BBC4EF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BBB7A-5DBF-4160-B4B6-1E3904ED1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07380-C943-43F8-9ED6-E78A50E4BA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A729C-9A49-4530-A4FA-CC2F127A8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0ACF4-0712-4ABC-B726-317E2AF7A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956F6-45B9-47F6-8C66-CDCE31A5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092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D5862-3931-4CD2-8621-39CBF331E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CE859-CAD9-4827-9863-052E3C1806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C5E17-A39A-4D0E-A25E-AF8AB9DFE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D5DBC-9E23-453E-A6D9-FC6995E5E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D88EB-448E-4B67-97DB-1F63FC6EA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30310F-CA3D-4F2E-A4DA-4DF6D45E3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4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771A24-B574-4C34-89EE-4A4FAA1CA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CA8D1-ADD0-41B5-B789-DF9329E67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A1C92-76D4-4B3B-A799-5AE23782DC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D9CDC-D55A-4D1A-AA23-091BA7B46A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37F10-FF3D-4B7E-9BA9-A1E143AE4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312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06434-88EC-49FA-817C-2726BEC249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Girls into Coding activity 3 images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B6915-EDC5-40A5-93C3-1A4D00A6D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145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1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476241-C66C-4A38-B4BA-4C0AB43F8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80" y="1239537"/>
            <a:ext cx="11137640" cy="49810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E54F7B-B9CC-4BB8-B068-14FAFE8F9709}"/>
              </a:ext>
            </a:extLst>
          </p:cNvPr>
          <p:cNvSpPr txBox="1"/>
          <p:nvPr/>
        </p:nvSpPr>
        <p:spPr>
          <a:xfrm>
            <a:off x="4486680" y="1482118"/>
            <a:ext cx="6639869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can close these instructions for the moment, we won’t use them yet for this activity! We will take a look at them later on 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!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ED6E2478-4CBA-49BC-B099-B3D86A7A495E}"/>
              </a:ext>
            </a:extLst>
          </p:cNvPr>
          <p:cNvSpPr/>
          <p:nvPr/>
        </p:nvSpPr>
        <p:spPr>
          <a:xfrm>
            <a:off x="3068325" y="1657519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8F9CCA-E6E5-4628-A7AD-8A08C029B3D4}"/>
              </a:ext>
            </a:extLst>
          </p:cNvPr>
          <p:cNvSpPr txBox="1"/>
          <p:nvPr/>
        </p:nvSpPr>
        <p:spPr>
          <a:xfrm>
            <a:off x="1280885" y="4806732"/>
            <a:ext cx="2837961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our robot ! 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 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810D6C1D-82F4-4BD5-8C6E-E162A0D5ACBD}"/>
              </a:ext>
            </a:extLst>
          </p:cNvPr>
          <p:cNvSpPr/>
          <p:nvPr/>
        </p:nvSpPr>
        <p:spPr>
          <a:xfrm rot="10800000">
            <a:off x="4555912" y="4612801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B93AB4C1-DFBE-44B9-9369-30BB051D83D2}"/>
              </a:ext>
            </a:extLst>
          </p:cNvPr>
          <p:cNvSpPr/>
          <p:nvPr/>
        </p:nvSpPr>
        <p:spPr>
          <a:xfrm>
            <a:off x="8444162" y="5216005"/>
            <a:ext cx="885955" cy="246325"/>
          </a:xfrm>
          <a:prstGeom prst="leftArrow">
            <a:avLst/>
          </a:prstGeom>
          <a:solidFill>
            <a:srgbClr val="FFFF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7BB50F-CE3D-4FCC-8C9C-941AEF526E3A}"/>
              </a:ext>
            </a:extLst>
          </p:cNvPr>
          <p:cNvSpPr txBox="1"/>
          <p:nvPr/>
        </p:nvSpPr>
        <p:spPr>
          <a:xfrm>
            <a:off x="9466109" y="4877502"/>
            <a:ext cx="2039016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yellow spots are the robot’s ultrasonic distance sensors!!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395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E85BBB-6C85-43C3-9085-943F22651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752" y="829446"/>
            <a:ext cx="10801739" cy="59363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2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8118043" y="2238556"/>
            <a:ext cx="1960342" cy="830997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Right click on the robot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 rot="17322594">
            <a:off x="8525765" y="3577413"/>
            <a:ext cx="1144898" cy="44044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853E2236-9BFA-47B0-B63C-2F074E63E1B3}"/>
              </a:ext>
            </a:extLst>
          </p:cNvPr>
          <p:cNvSpPr/>
          <p:nvPr/>
        </p:nvSpPr>
        <p:spPr>
          <a:xfrm rot="11431249">
            <a:off x="6841415" y="4691920"/>
            <a:ext cx="1144898" cy="44044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9A4DAA-7731-4C91-9C4F-7F9517564629}"/>
              </a:ext>
            </a:extLst>
          </p:cNvPr>
          <p:cNvSpPr txBox="1"/>
          <p:nvPr/>
        </p:nvSpPr>
        <p:spPr>
          <a:xfrm>
            <a:off x="3147329" y="4564747"/>
            <a:ext cx="3253471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Click: Edit controller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72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12C4758-B9A4-4482-8223-8E0A89D12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726557"/>
            <a:ext cx="11826240" cy="56106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3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6928458" y="782216"/>
            <a:ext cx="4442740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We should end up with the new code pasted in the controller window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>
            <a:off x="5704064" y="858379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9975EB3B-3A50-4407-9E4D-C1046E94E92E}"/>
              </a:ext>
            </a:extLst>
          </p:cNvPr>
          <p:cNvSpPr/>
          <p:nvPr/>
        </p:nvSpPr>
        <p:spPr>
          <a:xfrm rot="2268938">
            <a:off x="5379387" y="1847854"/>
            <a:ext cx="1136930" cy="269381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FAB91-358D-49BE-848A-E3B209BB83E3}"/>
              </a:ext>
            </a:extLst>
          </p:cNvPr>
          <p:cNvSpPr txBox="1"/>
          <p:nvPr/>
        </p:nvSpPr>
        <p:spPr>
          <a:xfrm>
            <a:off x="6571974" y="2222075"/>
            <a:ext cx="4869954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Click the menu icon, then -&gt; Save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7126BA6A-2A14-46E4-9877-99C881E92010}"/>
              </a:ext>
            </a:extLst>
          </p:cNvPr>
          <p:cNvSpPr/>
          <p:nvPr/>
        </p:nvSpPr>
        <p:spPr>
          <a:xfrm rot="18169093">
            <a:off x="774813" y="5607206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8E237-5CAF-4CD1-A6E1-89F66F06EFB5}"/>
              </a:ext>
            </a:extLst>
          </p:cNvPr>
          <p:cNvSpPr txBox="1"/>
          <p:nvPr/>
        </p:nvSpPr>
        <p:spPr>
          <a:xfrm>
            <a:off x="325524" y="4927660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[3] Reset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3287AA28-0104-486E-A3EB-9B5CB0C40D89}"/>
              </a:ext>
            </a:extLst>
          </p:cNvPr>
          <p:cNvSpPr/>
          <p:nvPr/>
        </p:nvSpPr>
        <p:spPr>
          <a:xfrm rot="20236368">
            <a:off x="1563828" y="5851336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E207BF-B66C-4F21-95F2-D18695A307AC}"/>
              </a:ext>
            </a:extLst>
          </p:cNvPr>
          <p:cNvSpPr txBox="1"/>
          <p:nvPr/>
        </p:nvSpPr>
        <p:spPr>
          <a:xfrm>
            <a:off x="2306724" y="5517028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[4] Start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990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09CCBE-C99E-436C-94B5-E0EBC228A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3167"/>
            <a:ext cx="12192000" cy="57516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5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9266141" y="798119"/>
            <a:ext cx="2835744" cy="1938992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We should see this window pop up! We can see our messages from the robot here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>
            <a:off x="8351849" y="914038"/>
            <a:ext cx="513856" cy="445635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9975EB3B-3A50-4407-9E4D-C1046E94E92E}"/>
              </a:ext>
            </a:extLst>
          </p:cNvPr>
          <p:cNvSpPr/>
          <p:nvPr/>
        </p:nvSpPr>
        <p:spPr>
          <a:xfrm rot="19815547">
            <a:off x="1365280" y="5653586"/>
            <a:ext cx="1136930" cy="269381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FAB91-358D-49BE-848A-E3B209BB83E3}"/>
              </a:ext>
            </a:extLst>
          </p:cNvPr>
          <p:cNvSpPr txBox="1"/>
          <p:nvPr/>
        </p:nvSpPr>
        <p:spPr>
          <a:xfrm>
            <a:off x="2494148" y="4888641"/>
            <a:ext cx="3121440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[4] Start the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7126BA6A-2A14-46E4-9877-99C881E92010}"/>
              </a:ext>
            </a:extLst>
          </p:cNvPr>
          <p:cNvSpPr/>
          <p:nvPr/>
        </p:nvSpPr>
        <p:spPr>
          <a:xfrm rot="15593914">
            <a:off x="361347" y="5564848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8E237-5CAF-4CD1-A6E1-89F66F06EFB5}"/>
              </a:ext>
            </a:extLst>
          </p:cNvPr>
          <p:cNvSpPr txBox="1"/>
          <p:nvPr/>
        </p:nvSpPr>
        <p:spPr>
          <a:xfrm>
            <a:off x="172563" y="4479808"/>
            <a:ext cx="1909719" cy="830997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[3] Reset the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3287AA28-0104-486E-A3EB-9B5CB0C40D89}"/>
              </a:ext>
            </a:extLst>
          </p:cNvPr>
          <p:cNvSpPr/>
          <p:nvPr/>
        </p:nvSpPr>
        <p:spPr>
          <a:xfrm rot="20236368">
            <a:off x="2414619" y="5881027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E207BF-B66C-4F21-95F2-D18695A307AC}"/>
              </a:ext>
            </a:extLst>
          </p:cNvPr>
          <p:cNvSpPr txBox="1"/>
          <p:nvPr/>
        </p:nvSpPr>
        <p:spPr>
          <a:xfrm>
            <a:off x="3205715" y="5705504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Click console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384AD-44A6-4B74-A4A5-DB4628227211}"/>
              </a:ext>
            </a:extLst>
          </p:cNvPr>
          <p:cNvSpPr txBox="1"/>
          <p:nvPr/>
        </p:nvSpPr>
        <p:spPr>
          <a:xfrm>
            <a:off x="9123293" y="3694978"/>
            <a:ext cx="3121440" cy="156966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[5] Have a look at how the messages change as the robot approaches the wall!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16936F4-E9CF-421A-A57F-A85C04D6F431}"/>
              </a:ext>
            </a:extLst>
          </p:cNvPr>
          <p:cNvSpPr/>
          <p:nvPr/>
        </p:nvSpPr>
        <p:spPr>
          <a:xfrm rot="1342285">
            <a:off x="6985581" y="3288342"/>
            <a:ext cx="1984385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73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6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B9BDB6-3B94-4BA1-9453-7FF569BA6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13757" y="647043"/>
            <a:ext cx="4486901" cy="346758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2D45B656-EC98-468E-A66C-150BE834C19D}"/>
              </a:ext>
            </a:extLst>
          </p:cNvPr>
          <p:cNvSpPr/>
          <p:nvPr/>
        </p:nvSpPr>
        <p:spPr>
          <a:xfrm>
            <a:off x="3074504" y="1280161"/>
            <a:ext cx="6042991" cy="3721210"/>
          </a:xfrm>
          <a:prstGeom prst="ellipse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F57923A-1A92-42D0-978B-3CEF70AFECBA}"/>
              </a:ext>
            </a:extLst>
          </p:cNvPr>
          <p:cNvCxnSpPr>
            <a:cxnSpLocks/>
          </p:cNvCxnSpPr>
          <p:nvPr/>
        </p:nvCxnSpPr>
        <p:spPr>
          <a:xfrm flipV="1">
            <a:off x="3824577" y="3140766"/>
            <a:ext cx="1812897" cy="1208597"/>
          </a:xfrm>
          <a:prstGeom prst="line">
            <a:avLst/>
          </a:prstGeom>
          <a:ln w="19050">
            <a:headEnd type="triangle" w="sm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9E0E34-E620-4293-A3F1-121957DF8331}"/>
              </a:ext>
            </a:extLst>
          </p:cNvPr>
          <p:cNvCxnSpPr>
            <a:cxnSpLocks/>
          </p:cNvCxnSpPr>
          <p:nvPr/>
        </p:nvCxnSpPr>
        <p:spPr>
          <a:xfrm flipV="1">
            <a:off x="5524031" y="3323473"/>
            <a:ext cx="473114" cy="158708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ED22A48-01C4-4F9D-8EE0-77D98D923A85}"/>
              </a:ext>
            </a:extLst>
          </p:cNvPr>
          <p:cNvCxnSpPr>
            <a:cxnSpLocks/>
          </p:cNvCxnSpPr>
          <p:nvPr/>
        </p:nvCxnSpPr>
        <p:spPr>
          <a:xfrm flipH="1" flipV="1">
            <a:off x="6505022" y="3429000"/>
            <a:ext cx="304370" cy="148756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98EA6B6-08A4-4A61-A4C3-478ED9117982}"/>
              </a:ext>
            </a:extLst>
          </p:cNvPr>
          <p:cNvCxnSpPr>
            <a:cxnSpLocks/>
          </p:cNvCxnSpPr>
          <p:nvPr/>
        </p:nvCxnSpPr>
        <p:spPr>
          <a:xfrm flipH="1" flipV="1">
            <a:off x="6937045" y="3323474"/>
            <a:ext cx="1031904" cy="123262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F5126A7-81EA-4DF6-912C-C43A53D6FD28}"/>
              </a:ext>
            </a:extLst>
          </p:cNvPr>
          <p:cNvCxnSpPr>
            <a:cxnSpLocks/>
          </p:cNvCxnSpPr>
          <p:nvPr/>
        </p:nvCxnSpPr>
        <p:spPr>
          <a:xfrm flipH="1" flipV="1">
            <a:off x="7180647" y="3102740"/>
            <a:ext cx="1600732" cy="79354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843F0D6-D346-4786-A8E3-A8981B06564C}"/>
              </a:ext>
            </a:extLst>
          </p:cNvPr>
          <p:cNvCxnSpPr>
            <a:cxnSpLocks/>
          </p:cNvCxnSpPr>
          <p:nvPr/>
        </p:nvCxnSpPr>
        <p:spPr>
          <a:xfrm flipH="1" flipV="1">
            <a:off x="4645265" y="1547423"/>
            <a:ext cx="647171" cy="32082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A09A48F-2C16-4523-A4B7-B9A59B8B68A0}"/>
              </a:ext>
            </a:extLst>
          </p:cNvPr>
          <p:cNvCxnSpPr>
            <a:cxnSpLocks/>
          </p:cNvCxnSpPr>
          <p:nvPr/>
        </p:nvCxnSpPr>
        <p:spPr>
          <a:xfrm flipH="1" flipV="1">
            <a:off x="3549750" y="2183682"/>
            <a:ext cx="1641086" cy="30507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6AA8921-E0F4-4362-B5E4-DDE109A5A5FB}"/>
              </a:ext>
            </a:extLst>
          </p:cNvPr>
          <p:cNvCxnSpPr>
            <a:cxnSpLocks/>
          </p:cNvCxnSpPr>
          <p:nvPr/>
        </p:nvCxnSpPr>
        <p:spPr>
          <a:xfrm flipH="1">
            <a:off x="3203264" y="2872509"/>
            <a:ext cx="2089173" cy="19598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FBB91EC-2DD5-424F-87A3-6C9A5ED5B533}"/>
              </a:ext>
            </a:extLst>
          </p:cNvPr>
          <p:cNvSpPr txBox="1"/>
          <p:nvPr/>
        </p:nvSpPr>
        <p:spPr>
          <a:xfrm rot="19576872">
            <a:off x="3873382" y="3476041"/>
            <a:ext cx="1494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Distance (meters)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54E3CA6-28D3-40E6-9584-5B4ADBF600F2}"/>
              </a:ext>
            </a:extLst>
          </p:cNvPr>
          <p:cNvSpPr txBox="1"/>
          <p:nvPr/>
        </p:nvSpPr>
        <p:spPr>
          <a:xfrm>
            <a:off x="3326753" y="2826979"/>
            <a:ext cx="5202087" cy="2245401"/>
          </a:xfrm>
          <a:prstGeom prst="rect">
            <a:avLst/>
          </a:prstGeom>
          <a:noFill/>
        </p:spPr>
        <p:txBody>
          <a:bodyPr wrap="none" rtlCol="0">
            <a:prstTxWarp prst="textArchDown">
              <a:avLst>
                <a:gd name="adj" fmla="val 1027757"/>
              </a:avLst>
            </a:prstTxWarp>
            <a:spAutoFit/>
          </a:bodyPr>
          <a:lstStyle/>
          <a:p>
            <a:r>
              <a:rPr lang="en-US" sz="1600" b="1" dirty="0">
                <a:solidFill>
                  <a:srgbClr val="E91FCC"/>
                </a:solidFill>
              </a:rPr>
              <a:t>Direction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3DBC54-121C-427D-974D-0CD13EF5442C}"/>
              </a:ext>
            </a:extLst>
          </p:cNvPr>
          <p:cNvSpPr txBox="1"/>
          <p:nvPr/>
        </p:nvSpPr>
        <p:spPr>
          <a:xfrm rot="19576872">
            <a:off x="5400800" y="324746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4BF751B-FA9C-45DC-8659-BB385ECF5B89}"/>
              </a:ext>
            </a:extLst>
          </p:cNvPr>
          <p:cNvSpPr txBox="1"/>
          <p:nvPr/>
        </p:nvSpPr>
        <p:spPr>
          <a:xfrm rot="19576872">
            <a:off x="4559512" y="3795792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FA8526F-116B-4A87-9AF1-6AC2998F6BDE}"/>
              </a:ext>
            </a:extLst>
          </p:cNvPr>
          <p:cNvSpPr txBox="1"/>
          <p:nvPr/>
        </p:nvSpPr>
        <p:spPr>
          <a:xfrm rot="19576872">
            <a:off x="3950386" y="4141787"/>
            <a:ext cx="415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1.5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5B64B54-0330-453D-8375-39429F145105}"/>
              </a:ext>
            </a:extLst>
          </p:cNvPr>
          <p:cNvSpPr txBox="1"/>
          <p:nvPr/>
        </p:nvSpPr>
        <p:spPr>
          <a:xfrm rot="19576872">
            <a:off x="4956611" y="3490786"/>
            <a:ext cx="415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0.5</a:t>
            </a:r>
          </a:p>
        </p:txBody>
      </p:sp>
      <p:sp>
        <p:nvSpPr>
          <p:cNvPr id="52" name="Arc 51">
            <a:extLst>
              <a:ext uri="{FF2B5EF4-FFF2-40B4-BE49-F238E27FC236}">
                <a16:creationId xmlns:a16="http://schemas.microsoft.com/office/drawing/2014/main" id="{09227148-D409-4074-8F74-480EBFB58848}"/>
              </a:ext>
            </a:extLst>
          </p:cNvPr>
          <p:cNvSpPr/>
          <p:nvPr/>
        </p:nvSpPr>
        <p:spPr>
          <a:xfrm rot="16200000">
            <a:off x="4133151" y="22965"/>
            <a:ext cx="3935501" cy="6307871"/>
          </a:xfrm>
          <a:prstGeom prst="arc">
            <a:avLst>
              <a:gd name="adj1" fmla="val 14989814"/>
              <a:gd name="adj2" fmla="val 19123729"/>
            </a:avLst>
          </a:prstGeom>
          <a:ln>
            <a:solidFill>
              <a:srgbClr val="E91F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C603C008-1636-49B2-A5F0-9D54F114CC10}"/>
              </a:ext>
            </a:extLst>
          </p:cNvPr>
          <p:cNvSpPr/>
          <p:nvPr/>
        </p:nvSpPr>
        <p:spPr>
          <a:xfrm rot="16200000">
            <a:off x="4119298" y="36823"/>
            <a:ext cx="3935501" cy="6307871"/>
          </a:xfrm>
          <a:prstGeom prst="arc">
            <a:avLst>
              <a:gd name="adj1" fmla="val 6379016"/>
              <a:gd name="adj2" fmla="val 13899094"/>
            </a:avLst>
          </a:prstGeom>
          <a:ln>
            <a:solidFill>
              <a:srgbClr val="E91FCC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EAE72D9-30A7-48E1-8DE5-FB870863C6E8}"/>
              </a:ext>
            </a:extLst>
          </p:cNvPr>
          <p:cNvSpPr txBox="1"/>
          <p:nvPr/>
        </p:nvSpPr>
        <p:spPr>
          <a:xfrm>
            <a:off x="4311195" y="5012488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-0.5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ABD39F-BBF3-455F-AF70-BE7F6AC92151}"/>
              </a:ext>
            </a:extLst>
          </p:cNvPr>
          <p:cNvSpPr txBox="1"/>
          <p:nvPr/>
        </p:nvSpPr>
        <p:spPr>
          <a:xfrm>
            <a:off x="5974513" y="525346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-1.5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0B1379A-2381-4771-B1F1-6F3056D4AB49}"/>
              </a:ext>
            </a:extLst>
          </p:cNvPr>
          <p:cNvSpPr txBox="1"/>
          <p:nvPr/>
        </p:nvSpPr>
        <p:spPr>
          <a:xfrm>
            <a:off x="7508589" y="503099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-2.5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430F1D-5EB9-46B4-9AD1-D6C2EE80BAD5}"/>
              </a:ext>
            </a:extLst>
          </p:cNvPr>
          <p:cNvSpPr txBox="1"/>
          <p:nvPr/>
        </p:nvSpPr>
        <p:spPr>
          <a:xfrm>
            <a:off x="8605796" y="445065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-3.5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176376-326E-4813-BDAC-127C585D7D00}"/>
              </a:ext>
            </a:extLst>
          </p:cNvPr>
          <p:cNvSpPr txBox="1"/>
          <p:nvPr/>
        </p:nvSpPr>
        <p:spPr>
          <a:xfrm>
            <a:off x="3823174" y="2399494"/>
            <a:ext cx="681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Right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0FC0022-49DD-42F5-B72C-728B3F961403}"/>
              </a:ext>
            </a:extLst>
          </p:cNvPr>
          <p:cNvSpPr txBox="1"/>
          <p:nvPr/>
        </p:nvSpPr>
        <p:spPr>
          <a:xfrm>
            <a:off x="6710584" y="3854468"/>
            <a:ext cx="550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Left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4AC8B98-250C-4C1A-B0A6-198B9B35FAE4}"/>
              </a:ext>
            </a:extLst>
          </p:cNvPr>
          <p:cNvCxnSpPr>
            <a:cxnSpLocks/>
          </p:cNvCxnSpPr>
          <p:nvPr/>
        </p:nvCxnSpPr>
        <p:spPr>
          <a:xfrm flipH="1" flipV="1">
            <a:off x="4180673" y="1736914"/>
            <a:ext cx="1010163" cy="34527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itle 1">
            <a:extLst>
              <a:ext uri="{FF2B5EF4-FFF2-40B4-BE49-F238E27FC236}">
                <a16:creationId xmlns:a16="http://schemas.microsoft.com/office/drawing/2014/main" id="{0CD5AC0D-02A8-4094-9DD6-7ABE61982008}"/>
              </a:ext>
            </a:extLst>
          </p:cNvPr>
          <p:cNvSpPr txBox="1">
            <a:spLocks/>
          </p:cNvSpPr>
          <p:nvPr/>
        </p:nvSpPr>
        <p:spPr>
          <a:xfrm>
            <a:off x="3463690" y="311013"/>
            <a:ext cx="4928211" cy="726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yriad Pro Light" panose="020B0603030403020204" pitchFamily="34" charset="0"/>
              </a:rPr>
              <a:t>How we measure object location using the ultrasonic sensors!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  <a:latin typeface="Myriad Pro Light" panose="020B060303040302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324D62A-598C-420D-8CC3-B522184AD59A}"/>
              </a:ext>
            </a:extLst>
          </p:cNvPr>
          <p:cNvSpPr txBox="1"/>
          <p:nvPr/>
        </p:nvSpPr>
        <p:spPr>
          <a:xfrm>
            <a:off x="2686895" y="376927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0.5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7B1D638-948E-438F-9BEC-F48F374E94E5}"/>
              </a:ext>
            </a:extLst>
          </p:cNvPr>
          <p:cNvSpPr txBox="1"/>
          <p:nvPr/>
        </p:nvSpPr>
        <p:spPr>
          <a:xfrm>
            <a:off x="2617088" y="239544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1.5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BBD6D12-69A7-4E2D-95C5-0E8C7F0A7F7A}"/>
              </a:ext>
            </a:extLst>
          </p:cNvPr>
          <p:cNvSpPr txBox="1"/>
          <p:nvPr/>
        </p:nvSpPr>
        <p:spPr>
          <a:xfrm>
            <a:off x="3261168" y="155224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2.5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62A4696-7384-43A8-AE6D-1AD4738748B9}"/>
              </a:ext>
            </a:extLst>
          </p:cNvPr>
          <p:cNvSpPr txBox="1"/>
          <p:nvPr/>
        </p:nvSpPr>
        <p:spPr>
          <a:xfrm>
            <a:off x="3967328" y="122700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3.5</a:t>
            </a:r>
          </a:p>
        </p:txBody>
      </p:sp>
    </p:spTree>
    <p:extLst>
      <p:ext uri="{BB962C8B-B14F-4D97-AF65-F5344CB8AC3E}">
        <p14:creationId xmlns:p14="http://schemas.microsoft.com/office/powerpoint/2010/main" val="250840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124B249A-5411-4F07-A470-6BFD18D4B847}"/>
              </a:ext>
            </a:extLst>
          </p:cNvPr>
          <p:cNvSpPr/>
          <p:nvPr/>
        </p:nvSpPr>
        <p:spPr>
          <a:xfrm>
            <a:off x="7309139" y="1617972"/>
            <a:ext cx="3389300" cy="2158110"/>
          </a:xfrm>
          <a:prstGeom prst="roundRect">
            <a:avLst>
              <a:gd name="adj" fmla="val 42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30836A-CBC2-4B0D-86BC-41874BA1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7</a:t>
            </a:r>
            <a:endParaRPr lang="en-GB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388830-702E-40A7-9F38-A5A59055AF3C}"/>
              </a:ext>
            </a:extLst>
          </p:cNvPr>
          <p:cNvSpPr/>
          <p:nvPr/>
        </p:nvSpPr>
        <p:spPr>
          <a:xfrm>
            <a:off x="1444008" y="1867383"/>
            <a:ext cx="1074198" cy="107419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8E9D1D-19CD-4AD9-973A-9822990A17DD}"/>
              </a:ext>
            </a:extLst>
          </p:cNvPr>
          <p:cNvSpPr txBox="1"/>
          <p:nvPr/>
        </p:nvSpPr>
        <p:spPr>
          <a:xfrm>
            <a:off x="1657460" y="2219816"/>
            <a:ext cx="64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Start</a:t>
            </a:r>
            <a:endParaRPr lang="en-GB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9442AF-CE1D-4B59-88F9-EAB21D84FA62}"/>
              </a:ext>
            </a:extLst>
          </p:cNvPr>
          <p:cNvCxnSpPr/>
          <p:nvPr/>
        </p:nvCxnSpPr>
        <p:spPr>
          <a:xfrm>
            <a:off x="2598105" y="2404482"/>
            <a:ext cx="1127464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AFAA3C4-378F-4589-8AD2-DA12A6A99FE3}"/>
              </a:ext>
            </a:extLst>
          </p:cNvPr>
          <p:cNvSpPr/>
          <p:nvPr/>
        </p:nvSpPr>
        <p:spPr>
          <a:xfrm>
            <a:off x="3937699" y="1929527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4339E5-5EC3-404D-A29C-989CB9CB485B}"/>
              </a:ext>
            </a:extLst>
          </p:cNvPr>
          <p:cNvSpPr txBox="1"/>
          <p:nvPr/>
        </p:nvSpPr>
        <p:spPr>
          <a:xfrm>
            <a:off x="3805468" y="2107948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forwards</a:t>
            </a:r>
            <a:endParaRPr lang="en-GB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232356-69E4-43FC-B760-EAE5EC538486}"/>
              </a:ext>
            </a:extLst>
          </p:cNvPr>
          <p:cNvSpPr/>
          <p:nvPr/>
        </p:nvSpPr>
        <p:spPr>
          <a:xfrm>
            <a:off x="2358876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D84200-32DC-4A96-BDA2-15C347CE280A}"/>
              </a:ext>
            </a:extLst>
          </p:cNvPr>
          <p:cNvSpPr txBox="1"/>
          <p:nvPr/>
        </p:nvSpPr>
        <p:spPr>
          <a:xfrm>
            <a:off x="2235523" y="4062610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Backwards</a:t>
            </a:r>
            <a:endParaRPr lang="en-GB" b="1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1585738-57C2-4052-95AC-CB7ECC0B2DC4}"/>
              </a:ext>
            </a:extLst>
          </p:cNvPr>
          <p:cNvSpPr/>
          <p:nvPr/>
        </p:nvSpPr>
        <p:spPr>
          <a:xfrm>
            <a:off x="5423775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6AACE9-40A2-4E4E-9813-218B4AF213C0}"/>
              </a:ext>
            </a:extLst>
          </p:cNvPr>
          <p:cNvSpPr txBox="1"/>
          <p:nvPr/>
        </p:nvSpPr>
        <p:spPr>
          <a:xfrm>
            <a:off x="5300422" y="4231285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Turn right</a:t>
            </a:r>
            <a:endParaRPr lang="en-GB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DDE62D-E9FC-487C-A165-437F047322D0}"/>
              </a:ext>
            </a:extLst>
          </p:cNvPr>
          <p:cNvSpPr txBox="1"/>
          <p:nvPr/>
        </p:nvSpPr>
        <p:spPr>
          <a:xfrm>
            <a:off x="4211158" y="1548298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0</a:t>
            </a:r>
            <a:endParaRPr lang="en-GB" b="1" dirty="0">
              <a:solidFill>
                <a:srgbClr val="0070C0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D20C629-AB8A-4460-92FE-E99F565C3562}"/>
              </a:ext>
            </a:extLst>
          </p:cNvPr>
          <p:cNvCxnSpPr>
            <a:cxnSpLocks/>
          </p:cNvCxnSpPr>
          <p:nvPr/>
        </p:nvCxnSpPr>
        <p:spPr>
          <a:xfrm flipH="1">
            <a:off x="3228419" y="2999526"/>
            <a:ext cx="709280" cy="86752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599036A-D949-4313-98BE-67F6A7003997}"/>
              </a:ext>
            </a:extLst>
          </p:cNvPr>
          <p:cNvCxnSpPr>
            <a:cxnSpLocks/>
          </p:cNvCxnSpPr>
          <p:nvPr/>
        </p:nvCxnSpPr>
        <p:spPr>
          <a:xfrm flipV="1">
            <a:off x="3725569" y="4439043"/>
            <a:ext cx="1418559" cy="230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ACDD78F-A229-416D-9852-E531CFBBAAB1}"/>
              </a:ext>
            </a:extLst>
          </p:cNvPr>
          <p:cNvCxnSpPr>
            <a:cxnSpLocks/>
          </p:cNvCxnSpPr>
          <p:nvPr/>
        </p:nvCxnSpPr>
        <p:spPr>
          <a:xfrm flipH="1" flipV="1">
            <a:off x="5011897" y="2930517"/>
            <a:ext cx="652041" cy="84556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E1CAAB53-07F4-4FB2-BBB3-66313A150328}"/>
              </a:ext>
            </a:extLst>
          </p:cNvPr>
          <p:cNvSpPr/>
          <p:nvPr/>
        </p:nvSpPr>
        <p:spPr>
          <a:xfrm>
            <a:off x="4931146" y="2035206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A4A218-520E-4465-B2DE-01F8B284A5CA}"/>
              </a:ext>
            </a:extLst>
          </p:cNvPr>
          <p:cNvSpPr txBox="1"/>
          <p:nvPr/>
        </p:nvSpPr>
        <p:spPr>
          <a:xfrm rot="18540245">
            <a:off x="2681617" y="2922082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Object detected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23AE519-1EEB-45B2-A540-02B2B26B6AF4}"/>
              </a:ext>
            </a:extLst>
          </p:cNvPr>
          <p:cNvSpPr txBox="1"/>
          <p:nvPr/>
        </p:nvSpPr>
        <p:spPr>
          <a:xfrm>
            <a:off x="5535460" y="2055974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No object detected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EA7E3F1-1D4F-4C7F-A04F-68ECBE405626}"/>
              </a:ext>
            </a:extLst>
          </p:cNvPr>
          <p:cNvSpPr txBox="1"/>
          <p:nvPr/>
        </p:nvSpPr>
        <p:spPr>
          <a:xfrm>
            <a:off x="7124281" y="4046594"/>
            <a:ext cx="1338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Less than 2 seconds passed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1F3ADB99-6D2B-4A0E-9893-F1C4E6878556}"/>
              </a:ext>
            </a:extLst>
          </p:cNvPr>
          <p:cNvSpPr/>
          <p:nvPr/>
        </p:nvSpPr>
        <p:spPr>
          <a:xfrm>
            <a:off x="6497973" y="4046675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6265E5-EDA8-4809-B22A-F8053AEC175D}"/>
              </a:ext>
            </a:extLst>
          </p:cNvPr>
          <p:cNvSpPr txBox="1"/>
          <p:nvPr/>
        </p:nvSpPr>
        <p:spPr>
          <a:xfrm rot="3115873">
            <a:off x="5051846" y="3015854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2 seconds passed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B923E5-3BCF-4AC4-955D-4A6637E99154}"/>
              </a:ext>
            </a:extLst>
          </p:cNvPr>
          <p:cNvSpPr txBox="1"/>
          <p:nvPr/>
        </p:nvSpPr>
        <p:spPr>
          <a:xfrm>
            <a:off x="3725569" y="4514913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2 seconds passed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740F9D76-CBA3-4028-A6BD-4B8717FB02BB}"/>
              </a:ext>
            </a:extLst>
          </p:cNvPr>
          <p:cNvSpPr/>
          <p:nvPr/>
        </p:nvSpPr>
        <p:spPr>
          <a:xfrm>
            <a:off x="1709953" y="4016499"/>
            <a:ext cx="738551" cy="738551"/>
          </a:xfrm>
          <a:prstGeom prst="arc">
            <a:avLst>
              <a:gd name="adj1" fmla="val 2741144"/>
              <a:gd name="adj2" fmla="val 18486486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3DCED4-0888-41CD-B12C-6864B7DCF6DF}"/>
              </a:ext>
            </a:extLst>
          </p:cNvPr>
          <p:cNvSpPr txBox="1"/>
          <p:nvPr/>
        </p:nvSpPr>
        <p:spPr>
          <a:xfrm>
            <a:off x="453868" y="4015474"/>
            <a:ext cx="1338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Less than 2 seconds passed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969831-F611-41D6-A02A-7706F152760D}"/>
              </a:ext>
            </a:extLst>
          </p:cNvPr>
          <p:cNvSpPr txBox="1"/>
          <p:nvPr/>
        </p:nvSpPr>
        <p:spPr>
          <a:xfrm>
            <a:off x="2611691" y="4969591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1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F022912-C0EF-4BA6-A852-439BC020F8F1}"/>
              </a:ext>
            </a:extLst>
          </p:cNvPr>
          <p:cNvSpPr txBox="1"/>
          <p:nvPr/>
        </p:nvSpPr>
        <p:spPr>
          <a:xfrm>
            <a:off x="5759362" y="4978905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2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8ECB129-125F-4E4B-A1C8-48ED2610989D}"/>
              </a:ext>
            </a:extLst>
          </p:cNvPr>
          <p:cNvSpPr txBox="1"/>
          <p:nvPr/>
        </p:nvSpPr>
        <p:spPr>
          <a:xfrm>
            <a:off x="8651778" y="1725243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Key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0635427-8092-44B5-B926-5DA9600D1E1D}"/>
              </a:ext>
            </a:extLst>
          </p:cNvPr>
          <p:cNvSpPr/>
          <p:nvPr/>
        </p:nvSpPr>
        <p:spPr>
          <a:xfrm>
            <a:off x="7811162" y="2398216"/>
            <a:ext cx="1030769" cy="1030769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04BAC6E-661E-4D45-A1DA-C4A87668563B}"/>
              </a:ext>
            </a:extLst>
          </p:cNvPr>
          <p:cNvSpPr txBox="1"/>
          <p:nvPr/>
        </p:nvSpPr>
        <p:spPr>
          <a:xfrm>
            <a:off x="7657216" y="2602963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State</a:t>
            </a:r>
            <a:endParaRPr lang="en-GB" sz="1600" b="1" dirty="0"/>
          </a:p>
          <a:p>
            <a:pPr algn="ctr"/>
            <a:r>
              <a:rPr lang="en-GB" sz="1600" b="1" dirty="0"/>
              <a:t>name</a:t>
            </a:r>
            <a:endParaRPr lang="en-US" sz="1600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2676FC1-1880-4202-8D25-EB8C5D3E5F44}"/>
              </a:ext>
            </a:extLst>
          </p:cNvPr>
          <p:cNvSpPr txBox="1"/>
          <p:nvPr/>
        </p:nvSpPr>
        <p:spPr>
          <a:xfrm>
            <a:off x="7397683" y="2059662"/>
            <a:ext cx="19758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</a:rPr>
              <a:t>Robot state number</a:t>
            </a:r>
            <a:endParaRPr lang="en-GB" sz="1600" b="1" dirty="0">
              <a:solidFill>
                <a:srgbClr val="0070C0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BEECA5E-6364-423A-9847-CEFD63205982}"/>
              </a:ext>
            </a:extLst>
          </p:cNvPr>
          <p:cNvCxnSpPr>
            <a:cxnSpLocks/>
          </p:cNvCxnSpPr>
          <p:nvPr/>
        </p:nvCxnSpPr>
        <p:spPr>
          <a:xfrm>
            <a:off x="8937089" y="2790094"/>
            <a:ext cx="1290296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C5A03412-A557-4971-B07E-7C890F7D3146}"/>
              </a:ext>
            </a:extLst>
          </p:cNvPr>
          <p:cNvSpPr txBox="1"/>
          <p:nvPr/>
        </p:nvSpPr>
        <p:spPr>
          <a:xfrm>
            <a:off x="8661015" y="2484250"/>
            <a:ext cx="1822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Transition condition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3E306E8-05A3-49D1-95D4-D0E02933D450}"/>
              </a:ext>
            </a:extLst>
          </p:cNvPr>
          <p:cNvSpPr txBox="1"/>
          <p:nvPr/>
        </p:nvSpPr>
        <p:spPr>
          <a:xfrm>
            <a:off x="3643541" y="551773"/>
            <a:ext cx="4371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Our finite state machine </a:t>
            </a:r>
            <a:r>
              <a:rPr lang="en-US" sz="2800" b="1" u="sng" dirty="0">
                <a:sym typeface="Wingdings" panose="05000000000000000000" pitchFamily="2" charset="2"/>
              </a:rPr>
              <a:t> !</a:t>
            </a:r>
            <a:endParaRPr lang="en-GB" sz="2800" b="1" u="sng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6376B68-0EE3-42A5-B9F5-1BEDF56A6356}"/>
              </a:ext>
            </a:extLst>
          </p:cNvPr>
          <p:cNvSpPr txBox="1"/>
          <p:nvPr/>
        </p:nvSpPr>
        <p:spPr>
          <a:xfrm>
            <a:off x="3698138" y="991735"/>
            <a:ext cx="426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It’s not complicated once we talk about it !</a:t>
            </a:r>
            <a:endParaRPr lang="en-GB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051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073EB3B-390D-4145-8F20-0AD136536738}"/>
              </a:ext>
            </a:extLst>
          </p:cNvPr>
          <p:cNvSpPr/>
          <p:nvPr/>
        </p:nvSpPr>
        <p:spPr>
          <a:xfrm>
            <a:off x="1517246" y="1978613"/>
            <a:ext cx="9157508" cy="4065766"/>
          </a:xfrm>
          <a:prstGeom prst="roundRect">
            <a:avLst>
              <a:gd name="adj" fmla="val 42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4DAE048-D2A8-4A58-AAC0-F1F904F9175D}"/>
              </a:ext>
            </a:extLst>
          </p:cNvPr>
          <p:cNvSpPr/>
          <p:nvPr/>
        </p:nvSpPr>
        <p:spPr>
          <a:xfrm>
            <a:off x="6465836" y="4840001"/>
            <a:ext cx="4070450" cy="869373"/>
          </a:xfrm>
          <a:prstGeom prst="roundRect">
            <a:avLst>
              <a:gd name="adj" fmla="val 423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9C48B1E-7A70-4226-A282-6DCEA3BF44E4}"/>
              </a:ext>
            </a:extLst>
          </p:cNvPr>
          <p:cNvSpPr/>
          <p:nvPr/>
        </p:nvSpPr>
        <p:spPr>
          <a:xfrm>
            <a:off x="6475832" y="3951156"/>
            <a:ext cx="4070450" cy="869373"/>
          </a:xfrm>
          <a:prstGeom prst="roundRect">
            <a:avLst>
              <a:gd name="adj" fmla="val 4237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18FE0CD-1515-4D2C-8BDE-3692413286D9}"/>
              </a:ext>
            </a:extLst>
          </p:cNvPr>
          <p:cNvSpPr/>
          <p:nvPr/>
        </p:nvSpPr>
        <p:spPr>
          <a:xfrm>
            <a:off x="6485828" y="3062456"/>
            <a:ext cx="4070450" cy="869373"/>
          </a:xfrm>
          <a:prstGeom prst="roundRect">
            <a:avLst>
              <a:gd name="adj" fmla="val 423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0B726B0-F9FD-4C08-B261-810F639C6E7E}"/>
              </a:ext>
            </a:extLst>
          </p:cNvPr>
          <p:cNvSpPr/>
          <p:nvPr/>
        </p:nvSpPr>
        <p:spPr>
          <a:xfrm>
            <a:off x="1839502" y="2411281"/>
            <a:ext cx="4038279" cy="3438448"/>
          </a:xfrm>
          <a:prstGeom prst="roundRect">
            <a:avLst>
              <a:gd name="adj" fmla="val 423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30836A-CBC2-4B0D-86BC-41874BA1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8</a:t>
            </a:r>
            <a:endParaRPr lang="en-GB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36B719A-B881-4699-987A-231D4BCD8745}"/>
              </a:ext>
            </a:extLst>
          </p:cNvPr>
          <p:cNvSpPr txBox="1"/>
          <p:nvPr/>
        </p:nvSpPr>
        <p:spPr>
          <a:xfrm>
            <a:off x="6546728" y="3212019"/>
            <a:ext cx="39995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If </a:t>
            </a:r>
            <a:r>
              <a:rPr lang="en-US" b="1" dirty="0">
                <a:solidFill>
                  <a:srgbClr val="0070C0"/>
                </a:solidFill>
              </a:rPr>
              <a:t>wall detected </a:t>
            </a:r>
            <a:r>
              <a:rPr lang="en-US" b="1" dirty="0"/>
              <a:t>then:</a:t>
            </a:r>
          </a:p>
          <a:p>
            <a:r>
              <a:rPr lang="en-US" dirty="0"/>
              <a:t>	</a:t>
            </a:r>
            <a:r>
              <a:rPr lang="en-US" dirty="0" err="1"/>
              <a:t>robotState</a:t>
            </a:r>
            <a:r>
              <a:rPr lang="en-US" dirty="0"/>
              <a:t> =1</a:t>
            </a:r>
          </a:p>
          <a:p>
            <a:endParaRPr lang="en-US" dirty="0"/>
          </a:p>
          <a:p>
            <a:r>
              <a:rPr lang="en-US" b="1" dirty="0"/>
              <a:t>If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backwards movement finished </a:t>
            </a:r>
            <a:r>
              <a:rPr lang="en-US" b="1" dirty="0"/>
              <a:t>then:</a:t>
            </a:r>
          </a:p>
          <a:p>
            <a:r>
              <a:rPr lang="en-US" dirty="0"/>
              <a:t>	 </a:t>
            </a:r>
            <a:r>
              <a:rPr lang="en-US" dirty="0" err="1"/>
              <a:t>robotState</a:t>
            </a:r>
            <a:r>
              <a:rPr lang="en-US" dirty="0"/>
              <a:t> =2</a:t>
            </a:r>
          </a:p>
          <a:p>
            <a:endParaRPr lang="en-US" dirty="0"/>
          </a:p>
          <a:p>
            <a:r>
              <a:rPr lang="en-US" b="1" dirty="0"/>
              <a:t>If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turn movement finished </a:t>
            </a:r>
            <a:r>
              <a:rPr lang="en-US" b="1" dirty="0"/>
              <a:t>then:</a:t>
            </a:r>
          </a:p>
          <a:p>
            <a:r>
              <a:rPr lang="en-US" dirty="0"/>
              <a:t>	 </a:t>
            </a:r>
            <a:r>
              <a:rPr lang="en-US" dirty="0" err="1"/>
              <a:t>robotState</a:t>
            </a:r>
            <a:r>
              <a:rPr lang="en-US" dirty="0"/>
              <a:t> =0</a:t>
            </a:r>
          </a:p>
          <a:p>
            <a:r>
              <a:rPr lang="en-US" dirty="0"/>
              <a:t>	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C5F1C3-35AD-4AA0-BF1C-3D88445E463F}"/>
              </a:ext>
            </a:extLst>
          </p:cNvPr>
          <p:cNvSpPr txBox="1"/>
          <p:nvPr/>
        </p:nvSpPr>
        <p:spPr>
          <a:xfrm>
            <a:off x="1961731" y="2787003"/>
            <a:ext cx="44502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Switcher(</a:t>
            </a:r>
            <a:r>
              <a:rPr lang="en-US" b="1" dirty="0" err="1"/>
              <a:t>robotState</a:t>
            </a:r>
            <a:r>
              <a:rPr lang="en-US" b="1" dirty="0"/>
              <a:t>):</a:t>
            </a:r>
          </a:p>
          <a:p>
            <a:r>
              <a:rPr lang="en-US" dirty="0"/>
              <a:t>	If </a:t>
            </a:r>
            <a:r>
              <a:rPr lang="en-US" b="1" dirty="0" err="1">
                <a:solidFill>
                  <a:srgbClr val="0070C0"/>
                </a:solidFill>
              </a:rPr>
              <a:t>robotState</a:t>
            </a:r>
            <a:r>
              <a:rPr lang="en-US" b="1" dirty="0">
                <a:solidFill>
                  <a:srgbClr val="0070C0"/>
                </a:solidFill>
              </a:rPr>
              <a:t> == 0</a:t>
            </a:r>
            <a:r>
              <a:rPr lang="en-US" dirty="0"/>
              <a:t>:</a:t>
            </a:r>
          </a:p>
          <a:p>
            <a:r>
              <a:rPr lang="en-US" dirty="0"/>
              <a:t>		</a:t>
            </a:r>
            <a:r>
              <a:rPr lang="en-US" dirty="0" err="1"/>
              <a:t>goForwards</a:t>
            </a:r>
            <a:r>
              <a:rPr lang="en-US" dirty="0"/>
              <a:t>()</a:t>
            </a:r>
          </a:p>
          <a:p>
            <a:r>
              <a:rPr lang="en-US" dirty="0"/>
              <a:t>	If </a:t>
            </a:r>
            <a:r>
              <a:rPr lang="en-US" b="1" dirty="0" err="1">
                <a:solidFill>
                  <a:srgbClr val="0070C0"/>
                </a:solidFill>
              </a:rPr>
              <a:t>robotState</a:t>
            </a:r>
            <a:r>
              <a:rPr lang="en-US" b="1" dirty="0">
                <a:solidFill>
                  <a:srgbClr val="0070C0"/>
                </a:solidFill>
              </a:rPr>
              <a:t> == 1</a:t>
            </a:r>
            <a:r>
              <a:rPr lang="en-US" dirty="0"/>
              <a:t>:</a:t>
            </a:r>
          </a:p>
          <a:p>
            <a:r>
              <a:rPr lang="en-US" dirty="0"/>
              <a:t>		</a:t>
            </a:r>
            <a:r>
              <a:rPr lang="en-US" dirty="0" err="1"/>
              <a:t>goBackwards</a:t>
            </a:r>
            <a:r>
              <a:rPr lang="en-US" dirty="0"/>
              <a:t>()</a:t>
            </a:r>
          </a:p>
          <a:p>
            <a:r>
              <a:rPr lang="en-US" dirty="0"/>
              <a:t>	If </a:t>
            </a:r>
            <a:r>
              <a:rPr lang="en-US" b="1" dirty="0" err="1">
                <a:solidFill>
                  <a:srgbClr val="0070C0"/>
                </a:solidFill>
              </a:rPr>
              <a:t>robotState</a:t>
            </a:r>
            <a:r>
              <a:rPr lang="en-US" b="1" dirty="0">
                <a:solidFill>
                  <a:srgbClr val="0070C0"/>
                </a:solidFill>
              </a:rPr>
              <a:t> == 2</a:t>
            </a:r>
            <a:r>
              <a:rPr lang="en-US" dirty="0"/>
              <a:t>:</a:t>
            </a:r>
          </a:p>
          <a:p>
            <a:r>
              <a:rPr lang="en-US" dirty="0"/>
              <a:t>		</a:t>
            </a:r>
            <a:r>
              <a:rPr lang="en-US" dirty="0" err="1"/>
              <a:t>turnRight</a:t>
            </a:r>
            <a:r>
              <a:rPr lang="en-US" dirty="0"/>
              <a:t>()</a:t>
            </a:r>
          </a:p>
          <a:p>
            <a:r>
              <a:rPr lang="en-US" dirty="0"/>
              <a:t>		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4F95E7F4-76B7-4D9F-9881-969D78DA7907}"/>
              </a:ext>
            </a:extLst>
          </p:cNvPr>
          <p:cNvSpPr/>
          <p:nvPr/>
        </p:nvSpPr>
        <p:spPr>
          <a:xfrm rot="11262333">
            <a:off x="2748304" y="2715736"/>
            <a:ext cx="2877135" cy="2877135"/>
          </a:xfrm>
          <a:prstGeom prst="arc">
            <a:avLst>
              <a:gd name="adj1" fmla="val 2741144"/>
              <a:gd name="adj2" fmla="val 18486486"/>
            </a:avLst>
          </a:prstGeom>
          <a:ln w="38100"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76AA1F3-F72E-463A-83E1-CD5F514F75BC}"/>
              </a:ext>
            </a:extLst>
          </p:cNvPr>
          <p:cNvSpPr txBox="1"/>
          <p:nvPr/>
        </p:nvSpPr>
        <p:spPr>
          <a:xfrm>
            <a:off x="6875723" y="2658287"/>
            <a:ext cx="39750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Transition conditions in functions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0E321B-DE87-4AAF-8A3E-03990D70774F}"/>
              </a:ext>
            </a:extLst>
          </p:cNvPr>
          <p:cNvSpPr txBox="1"/>
          <p:nvPr/>
        </p:nvSpPr>
        <p:spPr>
          <a:xfrm>
            <a:off x="2843935" y="1088734"/>
            <a:ext cx="624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Our pseudo code for a state machine </a:t>
            </a:r>
            <a:r>
              <a:rPr lang="en-US" sz="2800" b="1" u="sng" dirty="0">
                <a:sym typeface="Wingdings" panose="05000000000000000000" pitchFamily="2" charset="2"/>
              </a:rPr>
              <a:t> !</a:t>
            </a:r>
            <a:endParaRPr lang="en-GB" sz="2800" b="1" u="sng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C54087-4513-4611-8E46-5C63AB32C1BC}"/>
              </a:ext>
            </a:extLst>
          </p:cNvPr>
          <p:cNvSpPr txBox="1"/>
          <p:nvPr/>
        </p:nvSpPr>
        <p:spPr>
          <a:xfrm>
            <a:off x="3787038" y="1539606"/>
            <a:ext cx="426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It’s not complicated once we talk about it !</a:t>
            </a:r>
            <a:endParaRPr lang="en-GB" b="1" dirty="0">
              <a:solidFill>
                <a:schemeClr val="accent6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088E2AF-934F-41F9-B7AC-67BAD4B48FF1}"/>
              </a:ext>
            </a:extLst>
          </p:cNvPr>
          <p:cNvSpPr txBox="1"/>
          <p:nvPr/>
        </p:nvSpPr>
        <p:spPr>
          <a:xfrm>
            <a:off x="1961731" y="2507682"/>
            <a:ext cx="6223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Loop forever!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25C43A-F3CE-44E3-A1E2-660BE4813307}"/>
              </a:ext>
            </a:extLst>
          </p:cNvPr>
          <p:cNvSpPr txBox="1"/>
          <p:nvPr/>
        </p:nvSpPr>
        <p:spPr>
          <a:xfrm>
            <a:off x="2843935" y="2076677"/>
            <a:ext cx="24093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Never ending loop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009F88A-44E5-4E02-A78C-24476862EB38}"/>
              </a:ext>
            </a:extLst>
          </p:cNvPr>
          <p:cNvCxnSpPr/>
          <p:nvPr/>
        </p:nvCxnSpPr>
        <p:spPr>
          <a:xfrm flipV="1">
            <a:off x="5253262" y="3497142"/>
            <a:ext cx="1158751" cy="274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796438B-703C-4D47-948B-B2DD9F67C045}"/>
              </a:ext>
            </a:extLst>
          </p:cNvPr>
          <p:cNvCxnSpPr>
            <a:cxnSpLocks/>
          </p:cNvCxnSpPr>
          <p:nvPr/>
        </p:nvCxnSpPr>
        <p:spPr>
          <a:xfrm flipV="1">
            <a:off x="5262183" y="4300056"/>
            <a:ext cx="1189697" cy="81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75198DD-D633-406D-81A0-541CA6D7FD3B}"/>
              </a:ext>
            </a:extLst>
          </p:cNvPr>
          <p:cNvCxnSpPr>
            <a:cxnSpLocks/>
          </p:cNvCxnSpPr>
          <p:nvPr/>
        </p:nvCxnSpPr>
        <p:spPr>
          <a:xfrm>
            <a:off x="4982111" y="4876794"/>
            <a:ext cx="1552130" cy="127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598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124B249A-5411-4F07-A470-6BFD18D4B847}"/>
              </a:ext>
            </a:extLst>
          </p:cNvPr>
          <p:cNvSpPr/>
          <p:nvPr/>
        </p:nvSpPr>
        <p:spPr>
          <a:xfrm>
            <a:off x="7743817" y="1617971"/>
            <a:ext cx="3149084" cy="2173891"/>
          </a:xfrm>
          <a:prstGeom prst="roundRect">
            <a:avLst>
              <a:gd name="adj" fmla="val 42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30836A-CBC2-4B0D-86BC-41874BA1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9</a:t>
            </a:r>
            <a:endParaRPr lang="en-GB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388830-702E-40A7-9F38-A5A59055AF3C}"/>
              </a:ext>
            </a:extLst>
          </p:cNvPr>
          <p:cNvSpPr/>
          <p:nvPr/>
        </p:nvSpPr>
        <p:spPr>
          <a:xfrm>
            <a:off x="1444008" y="1867383"/>
            <a:ext cx="1074198" cy="107419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8E9D1D-19CD-4AD9-973A-9822990A17DD}"/>
              </a:ext>
            </a:extLst>
          </p:cNvPr>
          <p:cNvSpPr txBox="1"/>
          <p:nvPr/>
        </p:nvSpPr>
        <p:spPr>
          <a:xfrm>
            <a:off x="1657460" y="2219816"/>
            <a:ext cx="64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Start</a:t>
            </a:r>
            <a:endParaRPr lang="en-GB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9442AF-CE1D-4B59-88F9-EAB21D84FA62}"/>
              </a:ext>
            </a:extLst>
          </p:cNvPr>
          <p:cNvCxnSpPr/>
          <p:nvPr/>
        </p:nvCxnSpPr>
        <p:spPr>
          <a:xfrm>
            <a:off x="2598105" y="2404482"/>
            <a:ext cx="1127464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AFAA3C4-378F-4589-8AD2-DA12A6A99FE3}"/>
              </a:ext>
            </a:extLst>
          </p:cNvPr>
          <p:cNvSpPr/>
          <p:nvPr/>
        </p:nvSpPr>
        <p:spPr>
          <a:xfrm>
            <a:off x="3937699" y="1929527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4339E5-5EC3-404D-A29C-989CB9CB485B}"/>
              </a:ext>
            </a:extLst>
          </p:cNvPr>
          <p:cNvSpPr txBox="1"/>
          <p:nvPr/>
        </p:nvSpPr>
        <p:spPr>
          <a:xfrm>
            <a:off x="3805468" y="2107948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forwards</a:t>
            </a:r>
            <a:endParaRPr lang="en-GB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232356-69E4-43FC-B760-EAE5EC538486}"/>
              </a:ext>
            </a:extLst>
          </p:cNvPr>
          <p:cNvSpPr/>
          <p:nvPr/>
        </p:nvSpPr>
        <p:spPr>
          <a:xfrm>
            <a:off x="2358876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D84200-32DC-4A96-BDA2-15C347CE280A}"/>
              </a:ext>
            </a:extLst>
          </p:cNvPr>
          <p:cNvSpPr txBox="1"/>
          <p:nvPr/>
        </p:nvSpPr>
        <p:spPr>
          <a:xfrm>
            <a:off x="2235523" y="4062610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Backwards</a:t>
            </a:r>
            <a:endParaRPr lang="en-GB" b="1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1585738-57C2-4052-95AC-CB7ECC0B2DC4}"/>
              </a:ext>
            </a:extLst>
          </p:cNvPr>
          <p:cNvSpPr/>
          <p:nvPr/>
        </p:nvSpPr>
        <p:spPr>
          <a:xfrm>
            <a:off x="5423775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6AACE9-40A2-4E4E-9813-218B4AF213C0}"/>
              </a:ext>
            </a:extLst>
          </p:cNvPr>
          <p:cNvSpPr txBox="1"/>
          <p:nvPr/>
        </p:nvSpPr>
        <p:spPr>
          <a:xfrm>
            <a:off x="5300422" y="4231285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Turn right</a:t>
            </a:r>
            <a:endParaRPr lang="en-GB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DDE62D-E9FC-487C-A165-437F047322D0}"/>
              </a:ext>
            </a:extLst>
          </p:cNvPr>
          <p:cNvSpPr txBox="1"/>
          <p:nvPr/>
        </p:nvSpPr>
        <p:spPr>
          <a:xfrm>
            <a:off x="4211158" y="1548298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0</a:t>
            </a:r>
            <a:endParaRPr lang="en-GB" b="1" dirty="0">
              <a:solidFill>
                <a:srgbClr val="0070C0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D20C629-AB8A-4460-92FE-E99F565C3562}"/>
              </a:ext>
            </a:extLst>
          </p:cNvPr>
          <p:cNvCxnSpPr>
            <a:cxnSpLocks/>
          </p:cNvCxnSpPr>
          <p:nvPr/>
        </p:nvCxnSpPr>
        <p:spPr>
          <a:xfrm flipH="1">
            <a:off x="3228419" y="2999526"/>
            <a:ext cx="709280" cy="867523"/>
          </a:xfrm>
          <a:prstGeom prst="straightConnector1">
            <a:avLst/>
          </a:prstGeom>
          <a:ln>
            <a:solidFill>
              <a:srgbClr val="7030A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599036A-D949-4313-98BE-67F6A7003997}"/>
              </a:ext>
            </a:extLst>
          </p:cNvPr>
          <p:cNvCxnSpPr>
            <a:cxnSpLocks/>
          </p:cNvCxnSpPr>
          <p:nvPr/>
        </p:nvCxnSpPr>
        <p:spPr>
          <a:xfrm flipV="1">
            <a:off x="3725569" y="4439043"/>
            <a:ext cx="1418559" cy="23050"/>
          </a:xfrm>
          <a:prstGeom prst="straightConnector1">
            <a:avLst/>
          </a:prstGeom>
          <a:ln>
            <a:solidFill>
              <a:srgbClr val="7030A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ACDD78F-A229-416D-9852-E531CFBBAAB1}"/>
              </a:ext>
            </a:extLst>
          </p:cNvPr>
          <p:cNvCxnSpPr>
            <a:cxnSpLocks/>
          </p:cNvCxnSpPr>
          <p:nvPr/>
        </p:nvCxnSpPr>
        <p:spPr>
          <a:xfrm flipH="1" flipV="1">
            <a:off x="5011897" y="2930517"/>
            <a:ext cx="652041" cy="845565"/>
          </a:xfrm>
          <a:prstGeom prst="straightConnector1">
            <a:avLst/>
          </a:prstGeom>
          <a:ln>
            <a:solidFill>
              <a:srgbClr val="7030A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E1CAAB53-07F4-4FB2-BBB3-66313A150328}"/>
              </a:ext>
            </a:extLst>
          </p:cNvPr>
          <p:cNvSpPr/>
          <p:nvPr/>
        </p:nvSpPr>
        <p:spPr>
          <a:xfrm>
            <a:off x="4931146" y="2035206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A4A218-520E-4465-B2DE-01F8B284A5CA}"/>
              </a:ext>
            </a:extLst>
          </p:cNvPr>
          <p:cNvSpPr txBox="1"/>
          <p:nvPr/>
        </p:nvSpPr>
        <p:spPr>
          <a:xfrm rot="3158993">
            <a:off x="4910891" y="2909227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Object detected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23AE519-1EEB-45B2-A540-02B2B26B6AF4}"/>
              </a:ext>
            </a:extLst>
          </p:cNvPr>
          <p:cNvSpPr txBox="1"/>
          <p:nvPr/>
        </p:nvSpPr>
        <p:spPr>
          <a:xfrm>
            <a:off x="5528588" y="2092457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No object detected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EA7E3F1-1D4F-4C7F-A04F-68ECBE405626}"/>
              </a:ext>
            </a:extLst>
          </p:cNvPr>
          <p:cNvSpPr txBox="1"/>
          <p:nvPr/>
        </p:nvSpPr>
        <p:spPr>
          <a:xfrm>
            <a:off x="7151243" y="4084813"/>
            <a:ext cx="1338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Less than 2 seconds passed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1F3ADB99-6D2B-4A0E-9893-F1C4E6878556}"/>
              </a:ext>
            </a:extLst>
          </p:cNvPr>
          <p:cNvSpPr/>
          <p:nvPr/>
        </p:nvSpPr>
        <p:spPr>
          <a:xfrm>
            <a:off x="6497973" y="4046675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6265E5-EDA8-4809-B22A-F8053AEC175D}"/>
              </a:ext>
            </a:extLst>
          </p:cNvPr>
          <p:cNvSpPr txBox="1"/>
          <p:nvPr/>
        </p:nvSpPr>
        <p:spPr>
          <a:xfrm rot="18615477">
            <a:off x="2700386" y="2966729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2 seconds passed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B923E5-3BCF-4AC4-955D-4A6637E99154}"/>
              </a:ext>
            </a:extLst>
          </p:cNvPr>
          <p:cNvSpPr txBox="1"/>
          <p:nvPr/>
        </p:nvSpPr>
        <p:spPr>
          <a:xfrm>
            <a:off x="3725569" y="4514913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2 seconds passed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740F9D76-CBA3-4028-A6BD-4B8717FB02BB}"/>
              </a:ext>
            </a:extLst>
          </p:cNvPr>
          <p:cNvSpPr/>
          <p:nvPr/>
        </p:nvSpPr>
        <p:spPr>
          <a:xfrm>
            <a:off x="1709953" y="4016499"/>
            <a:ext cx="738551" cy="738551"/>
          </a:xfrm>
          <a:prstGeom prst="arc">
            <a:avLst>
              <a:gd name="adj1" fmla="val 2741144"/>
              <a:gd name="adj2" fmla="val 18486486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3DCED4-0888-41CD-B12C-6864B7DCF6DF}"/>
              </a:ext>
            </a:extLst>
          </p:cNvPr>
          <p:cNvSpPr txBox="1"/>
          <p:nvPr/>
        </p:nvSpPr>
        <p:spPr>
          <a:xfrm>
            <a:off x="381353" y="4069299"/>
            <a:ext cx="13386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Less than 2 seconds passed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969831-F611-41D6-A02A-7706F152760D}"/>
              </a:ext>
            </a:extLst>
          </p:cNvPr>
          <p:cNvSpPr txBox="1"/>
          <p:nvPr/>
        </p:nvSpPr>
        <p:spPr>
          <a:xfrm>
            <a:off x="2611691" y="4969591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1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F022912-C0EF-4BA6-A852-439BC020F8F1}"/>
              </a:ext>
            </a:extLst>
          </p:cNvPr>
          <p:cNvSpPr txBox="1"/>
          <p:nvPr/>
        </p:nvSpPr>
        <p:spPr>
          <a:xfrm>
            <a:off x="5759362" y="4978905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2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8ECB129-125F-4E4B-A1C8-48ED2610989D}"/>
              </a:ext>
            </a:extLst>
          </p:cNvPr>
          <p:cNvSpPr txBox="1"/>
          <p:nvPr/>
        </p:nvSpPr>
        <p:spPr>
          <a:xfrm>
            <a:off x="8740725" y="1725345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Key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0635427-8092-44B5-B926-5DA9600D1E1D}"/>
              </a:ext>
            </a:extLst>
          </p:cNvPr>
          <p:cNvSpPr/>
          <p:nvPr/>
        </p:nvSpPr>
        <p:spPr>
          <a:xfrm>
            <a:off x="8388434" y="2574006"/>
            <a:ext cx="982853" cy="98285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04BAC6E-661E-4D45-A1DA-C4A87668563B}"/>
              </a:ext>
            </a:extLst>
          </p:cNvPr>
          <p:cNvSpPr txBox="1"/>
          <p:nvPr/>
        </p:nvSpPr>
        <p:spPr>
          <a:xfrm>
            <a:off x="8210530" y="2806515"/>
            <a:ext cx="13386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State</a:t>
            </a:r>
            <a:endParaRPr lang="en-GB" sz="1600" b="1" dirty="0"/>
          </a:p>
          <a:p>
            <a:pPr algn="ctr"/>
            <a:r>
              <a:rPr lang="en-GB" sz="1600" b="1" dirty="0"/>
              <a:t>name</a:t>
            </a:r>
            <a:endParaRPr lang="en-US" sz="1600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2676FC1-1880-4202-8D25-EB8C5D3E5F44}"/>
              </a:ext>
            </a:extLst>
          </p:cNvPr>
          <p:cNvSpPr txBox="1"/>
          <p:nvPr/>
        </p:nvSpPr>
        <p:spPr>
          <a:xfrm>
            <a:off x="7960267" y="2211057"/>
            <a:ext cx="18940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</a:rPr>
              <a:t>Robot state number</a:t>
            </a:r>
            <a:endParaRPr lang="en-GB" sz="1600" b="1" dirty="0">
              <a:solidFill>
                <a:srgbClr val="0070C0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BEECA5E-6364-423A-9847-CEFD63205982}"/>
              </a:ext>
            </a:extLst>
          </p:cNvPr>
          <p:cNvCxnSpPr>
            <a:cxnSpLocks/>
          </p:cNvCxnSpPr>
          <p:nvPr/>
        </p:nvCxnSpPr>
        <p:spPr>
          <a:xfrm>
            <a:off x="9466445" y="2965884"/>
            <a:ext cx="1290296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C5A03412-A557-4971-B07E-7C890F7D3146}"/>
              </a:ext>
            </a:extLst>
          </p:cNvPr>
          <p:cNvSpPr txBox="1"/>
          <p:nvPr/>
        </p:nvSpPr>
        <p:spPr>
          <a:xfrm>
            <a:off x="9190371" y="2660040"/>
            <a:ext cx="18220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7030A0"/>
                </a:solidFill>
              </a:rPr>
              <a:t>Transition condition</a:t>
            </a:r>
            <a:endParaRPr lang="en-GB" sz="1600" b="1" dirty="0">
              <a:solidFill>
                <a:srgbClr val="7030A0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3E306E8-05A3-49D1-95D4-D0E02933D450}"/>
              </a:ext>
            </a:extLst>
          </p:cNvPr>
          <p:cNvSpPr txBox="1"/>
          <p:nvPr/>
        </p:nvSpPr>
        <p:spPr>
          <a:xfrm>
            <a:off x="3161837" y="544897"/>
            <a:ext cx="50925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Our new finite state machine </a:t>
            </a:r>
            <a:r>
              <a:rPr lang="en-US" sz="2800" b="1" u="sng" dirty="0">
                <a:sym typeface="Wingdings" panose="05000000000000000000" pitchFamily="2" charset="2"/>
              </a:rPr>
              <a:t> !</a:t>
            </a:r>
            <a:endParaRPr lang="en-GB" sz="2800" b="1" u="sng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6376B68-0EE3-42A5-B9F5-1BEDF56A6356}"/>
              </a:ext>
            </a:extLst>
          </p:cNvPr>
          <p:cNvSpPr txBox="1"/>
          <p:nvPr/>
        </p:nvSpPr>
        <p:spPr>
          <a:xfrm>
            <a:off x="3698138" y="991735"/>
            <a:ext cx="426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It’s not complicated once we talk about it !</a:t>
            </a:r>
            <a:endParaRPr lang="en-GB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600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413</Words>
  <Application>Microsoft Office PowerPoint</Application>
  <PresentationFormat>Widescreen</PresentationFormat>
  <Paragraphs>104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Myriad Pro Light</vt:lpstr>
      <vt:lpstr>Office Theme</vt:lpstr>
      <vt:lpstr>Girls into Coding activity 3 images</vt:lpstr>
      <vt:lpstr>Image 1</vt:lpstr>
      <vt:lpstr>Image 2</vt:lpstr>
      <vt:lpstr>Image 3</vt:lpstr>
      <vt:lpstr>Image 5</vt:lpstr>
      <vt:lpstr>Image 6</vt:lpstr>
      <vt:lpstr>Image 7</vt:lpstr>
      <vt:lpstr>Image 8</vt:lpstr>
      <vt:lpstr>Image 9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Girls into Coding activity 3 images</dc:title>
  <dc:creator>No Prob - Llama</dc:creator>
  <cp:lastModifiedBy>No Prob - Llama</cp:lastModifiedBy>
  <cp:revision>19</cp:revision>
  <dcterms:created xsi:type="dcterms:W3CDTF">2020-11-14T12:41:23Z</dcterms:created>
  <dcterms:modified xsi:type="dcterms:W3CDTF">2020-11-15T13:30:16Z</dcterms:modified>
</cp:coreProperties>
</file>

<file path=docProps/thumbnail.jpeg>
</file>